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ctr" defTabSz="24383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j-lt"/>
        <a:ea typeface="+mj-ea"/>
        <a:cs typeface="+mj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D1D1"/>
          </a:solidFill>
        </a:fill>
      </a:tcStyle>
    </a:wholeTbl>
    <a:band2H>
      <a:tcTxStyle b="def" i="def"/>
      <a:tcStyle>
        <a:tcBdr/>
        <a:fill>
          <a:solidFill>
            <a:srgbClr val="E9E9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5E5E5E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solidFill>
            <a:srgbClr val="5E5E5E">
              <a:alpha val="20000"/>
            </a:srgbClr>
          </a:solidFill>
        </a:fill>
      </a:tcStyle>
    </a:firstCol>
    <a:la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50800" cap="flat">
              <a:solidFill>
                <a:srgbClr val="5E5E5E"/>
              </a:solidFill>
              <a:prstDash val="solid"/>
              <a:round/>
            </a:ln>
          </a:top>
          <a:bottom>
            <a:ln w="127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5E5E5E"/>
        </a:fontRef>
        <a:srgbClr val="5E5E5E"/>
      </a:tcTxStyle>
      <a:tcStyle>
        <a:tcBdr>
          <a:left>
            <a:ln w="12700" cap="flat">
              <a:solidFill>
                <a:srgbClr val="5E5E5E"/>
              </a:solidFill>
              <a:prstDash val="solid"/>
              <a:round/>
            </a:ln>
          </a:left>
          <a:right>
            <a:ln w="12700" cap="flat">
              <a:solidFill>
                <a:srgbClr val="5E5E5E"/>
              </a:solidFill>
              <a:prstDash val="solid"/>
              <a:round/>
            </a:ln>
          </a:right>
          <a:top>
            <a:ln w="12700" cap="flat">
              <a:solidFill>
                <a:srgbClr val="5E5E5E"/>
              </a:solidFill>
              <a:prstDash val="solid"/>
              <a:round/>
            </a:ln>
          </a:top>
          <a:bottom>
            <a:ln w="25400" cap="flat">
              <a:solidFill>
                <a:srgbClr val="5E5E5E"/>
              </a:solidFill>
              <a:prstDash val="solid"/>
              <a:round/>
            </a:ln>
          </a:bottom>
          <a:insideH>
            <a:ln w="12700" cap="flat">
              <a:solidFill>
                <a:srgbClr val="5E5E5E"/>
              </a:solidFill>
              <a:prstDash val="solid"/>
              <a:round/>
            </a:ln>
          </a:insideH>
          <a:insideV>
            <a:ln w="12700" cap="flat">
              <a:solidFill>
                <a:srgbClr val="5E5E5E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2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6"/>
            <a:ext cx="21971000" cy="7241586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Body Level One…"/>
          <p:cNvSpPr txBox="1"/>
          <p:nvPr>
            <p:ph type="body" sz="quarter" idx="1" hasCustomPrompt="1"/>
          </p:nvPr>
        </p:nvSpPr>
        <p:spPr>
          <a:xfrm>
            <a:off x="2430024" y="10675453"/>
            <a:ext cx="20200054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1"/>
          </a:xfrm>
          <a:prstGeom prst="rect">
            <a:avLst/>
          </a:prstGeom>
        </p:spPr>
        <p:txBody>
          <a:bodyPr numCol="1" spcCol="38100"/>
          <a:lstStyle>
            <a:lvl1pPr marL="469900" indent="-300876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9779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1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sz="quarter" idx="1" hasCustomPrompt="1"/>
          </p:nvPr>
        </p:nvSpPr>
        <p:spPr>
          <a:xfrm>
            <a:off x="1206500" y="2372961"/>
            <a:ext cx="21971000" cy="9347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Body Level One…"/>
          <p:cNvSpPr txBox="1"/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3" Type="http://schemas.openxmlformats.org/officeDocument/2006/relationships/image" Target="../media/image2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tif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tif"/><Relationship Id="rId3" Type="http://schemas.openxmlformats.org/officeDocument/2006/relationships/image" Target="../media/image3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6" Type="http://schemas.openxmlformats.org/officeDocument/2006/relationships/image" Target="../media/image8.jpeg"/><Relationship Id="rId7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tif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tif"/><Relationship Id="rId3" Type="http://schemas.openxmlformats.org/officeDocument/2006/relationships/image" Target="../media/image4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Relationship Id="rId3" Type="http://schemas.openxmlformats.org/officeDocument/2006/relationships/image" Target="../media/image5.tif"/><Relationship Id="rId4" Type="http://schemas.openxmlformats.org/officeDocument/2006/relationships/image" Target="../media/image6.tif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tif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enny Vos 24/9/23"/>
          <p:cNvSpPr txBox="1"/>
          <p:nvPr>
            <p:ph type="body" sz="quarter" idx="1"/>
          </p:nvPr>
        </p:nvSpPr>
        <p:spPr>
          <a:xfrm>
            <a:off x="1201341" y="11859862"/>
            <a:ext cx="21971002" cy="636980"/>
          </a:xfrm>
          <a:prstGeom prst="rect">
            <a:avLst/>
          </a:prstGeom>
        </p:spPr>
        <p:txBody>
          <a:bodyPr/>
          <a:lstStyle/>
          <a:p>
            <a:pPr/>
            <a:r>
              <a:t>Penny Vos 24/9/23</a:t>
            </a:r>
          </a:p>
        </p:txBody>
      </p:sp>
      <p:sp>
        <p:nvSpPr>
          <p:cNvPr id="152" name="SchoolKit for Congo"/>
          <p:cNvSpPr txBox="1"/>
          <p:nvPr>
            <p:ph type="title"/>
          </p:nvPr>
        </p:nvSpPr>
        <p:spPr>
          <a:xfrm>
            <a:off x="1206495" y="2574991"/>
            <a:ext cx="21971006" cy="4648202"/>
          </a:xfrm>
          <a:prstGeom prst="rect">
            <a:avLst/>
          </a:prstGeom>
        </p:spPr>
        <p:txBody>
          <a:bodyPr/>
          <a:lstStyle>
            <a:lvl1pPr>
              <a:defRPr spc="-300"/>
            </a:lvl1pPr>
          </a:lstStyle>
          <a:p>
            <a:pPr/>
            <a:r>
              <a:t>SchoolKit for Congo</a:t>
            </a:r>
          </a:p>
        </p:txBody>
      </p:sp>
      <p:sp>
        <p:nvSpPr>
          <p:cNvPr id="153" name="Equipping education,…"/>
          <p:cNvSpPr txBox="1"/>
          <p:nvPr/>
        </p:nvSpPr>
        <p:spPr>
          <a:xfrm>
            <a:off x="1201342" y="7223190"/>
            <a:ext cx="13600387" cy="1905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algn="l" defTabSz="825500">
              <a:defRPr b="1" sz="5500">
                <a:solidFill>
                  <a:srgbClr val="000000"/>
                </a:solidFill>
              </a:defRPr>
            </a:pPr>
            <a:r>
              <a:t>Equipping education, </a:t>
            </a:r>
          </a:p>
          <a:p>
            <a:pPr algn="l" defTabSz="825500">
              <a:defRPr b="1" sz="5500">
                <a:solidFill>
                  <a:srgbClr val="000000"/>
                </a:solidFill>
              </a:defRPr>
            </a:pPr>
            <a:r>
              <a:t>providing dignity and homes.</a:t>
            </a:r>
          </a:p>
        </p:txBody>
      </p:sp>
      <p:pic>
        <p:nvPicPr>
          <p:cNvPr id="154" name="Screen Shot 2023-11-03 at 1.59.00 pm.png" descr="Screen Shot 2023-11-03 at 1.59.0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40311" y="262424"/>
            <a:ext cx="8314927" cy="1286777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6.png" descr="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83661" y="3264799"/>
            <a:ext cx="7820291" cy="64483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Cute after outdoors.jpg" descr="Cute after outdoor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89019" y="835589"/>
            <a:ext cx="14533597" cy="113067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1596" y="-587538"/>
            <a:ext cx="19657081" cy="148910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ny StoryBooks"/>
          <p:cNvSpPr txBox="1"/>
          <p:nvPr>
            <p:ph type="title"/>
          </p:nvPr>
        </p:nvSpPr>
        <p:spPr>
          <a:xfrm>
            <a:off x="1206500" y="1079500"/>
            <a:ext cx="7333509" cy="1433164"/>
          </a:xfrm>
          <a:prstGeom prst="rect">
            <a:avLst/>
          </a:prstGeom>
        </p:spPr>
        <p:txBody>
          <a:bodyPr/>
          <a:lstStyle>
            <a:lvl1pPr defTabSz="2145738">
              <a:defRPr spc="-200" sz="7400">
                <a:solidFill>
                  <a:srgbClr val="916C4D"/>
                </a:solidFill>
              </a:defRPr>
            </a:lvl1pPr>
          </a:lstStyle>
          <a:p>
            <a:pPr/>
            <a:r>
              <a:t>Tiny StoryBooks</a:t>
            </a:r>
          </a:p>
        </p:txBody>
      </p:sp>
      <p:sp>
        <p:nvSpPr>
          <p:cNvPr id="196" name="With a twist!"/>
          <p:cNvSpPr txBox="1"/>
          <p:nvPr>
            <p:ph type="body" sz="quarter" idx="1"/>
          </p:nvPr>
        </p:nvSpPr>
        <p:spPr>
          <a:xfrm>
            <a:off x="1206500" y="2372961"/>
            <a:ext cx="7333509" cy="934780"/>
          </a:xfrm>
          <a:prstGeom prst="rect">
            <a:avLst/>
          </a:prstGeom>
        </p:spPr>
        <p:txBody>
          <a:bodyPr/>
          <a:lstStyle/>
          <a:p>
            <a:pPr/>
            <a:r>
              <a:t>With a twist!</a:t>
            </a:r>
          </a:p>
        </p:txBody>
      </p:sp>
      <p:pic>
        <p:nvPicPr>
          <p:cNvPr id="19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2652" y="1558803"/>
            <a:ext cx="13322161" cy="99916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my book.jpeg" descr="my book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30896" y="3545342"/>
            <a:ext cx="5907925" cy="86239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IMG_4687.jpeg" descr="IMG_468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12528" y="-1435038"/>
            <a:ext cx="6349501" cy="8466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G_4690.jpeg" descr="IMG_4690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5487" y="-1412933"/>
            <a:ext cx="6693610" cy="8924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4683.jpeg" descr="IMG_4683.jpeg"/>
          <p:cNvPicPr>
            <a:picLocks noChangeAspect="1"/>
          </p:cNvPicPr>
          <p:nvPr/>
        </p:nvPicPr>
        <p:blipFill>
          <a:blip r:embed="rId4">
            <a:extLst/>
          </a:blip>
          <a:srcRect l="0" t="7029" r="0" b="0"/>
          <a:stretch>
            <a:fillRect/>
          </a:stretch>
        </p:blipFill>
        <p:spPr>
          <a:xfrm>
            <a:off x="8607438" y="6573779"/>
            <a:ext cx="5977128" cy="740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IMG_4684.jpeg" descr="IMG_4684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83968" y="7266391"/>
            <a:ext cx="5536648" cy="738219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IMG_4685.jpeg" descr="IMG_4685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4992718" y="6977567"/>
            <a:ext cx="5556945" cy="740926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IMG_4686.jpeg" descr="IMG_4686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664065" y="-1165695"/>
            <a:ext cx="5455041" cy="72733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creen Shot 2023-11-03 at 2.34.09 pm.png" descr="Screen Shot 2023-11-03 at 2.34.0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7986" y="1135112"/>
            <a:ext cx="22388027" cy="110488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3-11-03 at 2.39.19 pm.png" descr="Screen Shot 2023-11-03 at 2.39.1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3216" y="876858"/>
            <a:ext cx="23084077" cy="11962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3-11-03 at 2.39.28 pm.png" descr="Screen Shot 2023-11-03 at 2.39.2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2608" y="666101"/>
            <a:ext cx="22658300" cy="116021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 Shot 2023-11-03 at 2.36.53 pm.png" descr="Screen Shot 2023-11-03 at 2.36.5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8009" y="288044"/>
            <a:ext cx="23307982" cy="116630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369632752_667970508654191_3192806854269137685_n.jpg" descr="369632752_667970508654191_3192806854269137685_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best group.jpg" descr="best group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54018" y="-1824045"/>
            <a:ext cx="18288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The Gorgeous Dr Grace.jpeg" descr="The Gorgeous Dr Grac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0735" y="3217082"/>
            <a:ext cx="6576751" cy="9615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63088" y="0"/>
            <a:ext cx="19457824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Rectangle"/>
          <p:cNvSpPr/>
          <p:nvPr/>
        </p:nvSpPr>
        <p:spPr>
          <a:xfrm>
            <a:off x="4014939" y="8857232"/>
            <a:ext cx="4500911" cy="3818703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58" name="Arrow"/>
          <p:cNvSpPr/>
          <p:nvPr/>
        </p:nvSpPr>
        <p:spPr>
          <a:xfrm rot="7655158">
            <a:off x="15167427" y="10809669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FFFFFF"/>
          </a:solidFill>
          <a:ln w="381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2430" y="0"/>
            <a:ext cx="22547025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Arrow"/>
          <p:cNvSpPr/>
          <p:nvPr/>
        </p:nvSpPr>
        <p:spPr>
          <a:xfrm rot="10779538">
            <a:off x="21588232" y="9772829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2" name="Arrow"/>
          <p:cNvSpPr/>
          <p:nvPr/>
        </p:nvSpPr>
        <p:spPr>
          <a:xfrm rot="8002548">
            <a:off x="6423358" y="5121118"/>
            <a:ext cx="1270002" cy="1270002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3" name="Arrow"/>
          <p:cNvSpPr/>
          <p:nvPr/>
        </p:nvSpPr>
        <p:spPr>
          <a:xfrm rot="15861313">
            <a:off x="5699748" y="7665453"/>
            <a:ext cx="602798" cy="522950"/>
          </a:xfrm>
          <a:prstGeom prst="rightArrow">
            <a:avLst>
              <a:gd name="adj1" fmla="val 32000"/>
              <a:gd name="adj2" fmla="val 808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64" name="Arrow"/>
          <p:cNvSpPr/>
          <p:nvPr/>
        </p:nvSpPr>
        <p:spPr>
          <a:xfrm rot="15861313">
            <a:off x="5072215" y="6761257"/>
            <a:ext cx="602797" cy="522951"/>
          </a:xfrm>
          <a:prstGeom prst="rightArrow">
            <a:avLst>
              <a:gd name="adj1" fmla="val 32000"/>
              <a:gd name="adj2" fmla="val 8083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Screen Shot 2023-11-23 at 5.53.01 pm.png" descr="Screen Shot 2023-11-23 at 5.53.0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76727" y="795064"/>
            <a:ext cx="20915738" cy="12862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1557" y="-186666"/>
            <a:ext cx="22020886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"/>
          <p:cNvSpPr/>
          <p:nvPr/>
        </p:nvSpPr>
        <p:spPr>
          <a:xfrm>
            <a:off x="4904125" y="10930052"/>
            <a:ext cx="6933164" cy="1497899"/>
          </a:xfrm>
          <a:prstGeom prst="rect">
            <a:avLst/>
          </a:prstGeom>
          <a:ln w="76200">
            <a:solidFill>
              <a:schemeClr val="accent6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0" name="Rectangle"/>
          <p:cNvSpPr/>
          <p:nvPr/>
        </p:nvSpPr>
        <p:spPr>
          <a:xfrm>
            <a:off x="12668156" y="10988044"/>
            <a:ext cx="966850" cy="1381914"/>
          </a:xfrm>
          <a:prstGeom prst="rect">
            <a:avLst/>
          </a:prstGeom>
          <a:ln w="76200">
            <a:solidFill>
              <a:schemeClr val="accent1"/>
            </a:solidFill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sp>
        <p:nvSpPr>
          <p:cNvPr id="171" name="Rectangle"/>
          <p:cNvSpPr/>
          <p:nvPr/>
        </p:nvSpPr>
        <p:spPr>
          <a:xfrm>
            <a:off x="12516580" y="12407862"/>
            <a:ext cx="3360966" cy="7628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/>
          </a:p>
        </p:txBody>
      </p:sp>
      <p:pic>
        <p:nvPicPr>
          <p:cNvPr id="17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30056" y="12435114"/>
            <a:ext cx="1043050" cy="3605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Screen Shot 2023-11-23 at 5.53.21 pm.png" descr="Screen Shot 2023-11-23 at 5.53.21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2910" y="585866"/>
            <a:ext cx="21047525" cy="13254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olidareca Bonvo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defRPr spc="-200">
                <a:solidFill>
                  <a:srgbClr val="929292"/>
                </a:solidFill>
              </a:defRPr>
            </a:pPr>
            <a:r>
              <a:t>Solidareca</a:t>
            </a:r>
            <a:r>
              <a:rPr>
                <a:solidFill>
                  <a:srgbClr val="000000"/>
                </a:solidFill>
              </a:rPr>
              <a:t> Bonvolo</a:t>
            </a:r>
          </a:p>
        </p:txBody>
      </p:sp>
      <p:sp>
        <p:nvSpPr>
          <p:cNvPr id="177" name="is a charity, founded in 2004 in Goma, DRCongo, to find sponsors so that orphan children could go to school."/>
          <p:cNvSpPr txBox="1"/>
          <p:nvPr>
            <p:ph type="body" sz="quarter" idx="1"/>
          </p:nvPr>
        </p:nvSpPr>
        <p:spPr>
          <a:xfrm>
            <a:off x="15536950" y="2729993"/>
            <a:ext cx="7398492" cy="6150517"/>
          </a:xfrm>
          <a:prstGeom prst="rect">
            <a:avLst/>
          </a:prstGeom>
        </p:spPr>
        <p:txBody>
          <a:bodyPr lIns="50800" tIns="50800" rIns="50800" bIns="50800"/>
          <a:lstStyle>
            <a:lvl1pPr defTabSz="2365187">
              <a:spcBef>
                <a:spcPts val="4300"/>
              </a:spcBef>
              <a:defRPr b="0" sz="4600"/>
            </a:lvl1pPr>
          </a:lstStyle>
          <a:p>
            <a:pPr/>
            <a:r>
              <a:t>is a charity, founded in 2004 in Goma, DRCongo, to find sponsors so that orphan children could go to school. </a:t>
            </a:r>
          </a:p>
        </p:txBody>
      </p:sp>
      <p:pic>
        <p:nvPicPr>
          <p:cNvPr id="178" name="7. Alphonse and Zizina F's little ones.jpg" descr="7. Alphonse and Zizina F's little ones.jpg"/>
          <p:cNvPicPr>
            <a:picLocks noChangeAspect="1"/>
          </p:cNvPicPr>
          <p:nvPr/>
        </p:nvPicPr>
        <p:blipFill>
          <a:blip r:embed="rId2">
            <a:extLst/>
          </a:blip>
          <a:srcRect l="18490" t="0" r="0" b="0"/>
          <a:stretch>
            <a:fillRect/>
          </a:stretch>
        </p:blipFill>
        <p:spPr>
          <a:xfrm>
            <a:off x="103958" y="976312"/>
            <a:ext cx="13269138" cy="117634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159041" y="5941371"/>
            <a:ext cx="4443685" cy="4870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551602" y="9097840"/>
            <a:ext cx="6976506" cy="3546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Mama Wimbi 2018"/>
          <p:cNvSpPr txBox="1"/>
          <p:nvPr>
            <p:ph type="body" sz="quarter" idx="1"/>
          </p:nvPr>
        </p:nvSpPr>
        <p:spPr>
          <a:xfrm>
            <a:off x="922138" y="524612"/>
            <a:ext cx="21971002" cy="934780"/>
          </a:xfrm>
          <a:prstGeom prst="rect">
            <a:avLst/>
          </a:prstGeom>
        </p:spPr>
        <p:txBody>
          <a:bodyPr/>
          <a:lstStyle/>
          <a:p>
            <a:pPr/>
            <a:r>
              <a:t>Mama Wimbi 2018</a:t>
            </a:r>
          </a:p>
        </p:txBody>
      </p:sp>
      <p:pic>
        <p:nvPicPr>
          <p:cNvPr id="18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5084" y="1476920"/>
            <a:ext cx="15665109" cy="117488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Up-Skilling"/>
          <p:cNvSpPr txBox="1"/>
          <p:nvPr>
            <p:ph type="title"/>
          </p:nvPr>
        </p:nvSpPr>
        <p:spPr>
          <a:xfrm>
            <a:off x="682254" y="1077359"/>
            <a:ext cx="5678993" cy="1433165"/>
          </a:xfrm>
          <a:prstGeom prst="rect">
            <a:avLst/>
          </a:prstGeom>
        </p:spPr>
        <p:txBody>
          <a:bodyPr/>
          <a:lstStyle>
            <a:lvl1pPr>
              <a:defRPr spc="-200">
                <a:solidFill>
                  <a:srgbClr val="004D80"/>
                </a:solidFill>
              </a:defRPr>
            </a:lvl1pPr>
          </a:lstStyle>
          <a:p>
            <a:pPr/>
            <a:r>
              <a:t>Up-Skilling</a:t>
            </a:r>
          </a:p>
        </p:txBody>
      </p:sp>
      <p:sp>
        <p:nvSpPr>
          <p:cNvPr id="186" name="Making Uniforms"/>
          <p:cNvSpPr txBox="1"/>
          <p:nvPr>
            <p:ph type="body" sz="quarter" idx="1"/>
          </p:nvPr>
        </p:nvSpPr>
        <p:spPr>
          <a:xfrm>
            <a:off x="708866" y="2355184"/>
            <a:ext cx="5009653" cy="934780"/>
          </a:xfrm>
          <a:prstGeom prst="rect">
            <a:avLst/>
          </a:prstGeom>
        </p:spPr>
        <p:txBody>
          <a:bodyPr/>
          <a:lstStyle>
            <a:lvl1pPr defTabSz="709930">
              <a:defRPr sz="4700"/>
            </a:lvl1pPr>
          </a:lstStyle>
          <a:p>
            <a:pPr/>
            <a:r>
              <a:t>Making Uniforms</a:t>
            </a:r>
          </a:p>
        </p:txBody>
      </p:sp>
      <p:sp>
        <p:nvSpPr>
          <p:cNvPr id="187" name="As the team gained skills, they applied them to making school uniforms.…"/>
          <p:cNvSpPr txBox="1"/>
          <p:nvPr>
            <p:ph type="body" idx="21"/>
          </p:nvPr>
        </p:nvSpPr>
        <p:spPr>
          <a:xfrm>
            <a:off x="590382" y="3656083"/>
            <a:ext cx="8853718" cy="82560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 defTabSz="2145738">
              <a:lnSpc>
                <a:spcPct val="100000"/>
              </a:lnSpc>
              <a:spcBef>
                <a:spcPts val="3900"/>
              </a:spcBef>
              <a:buSzTx/>
              <a:buNone/>
              <a:defRPr sz="4200"/>
            </a:pPr>
            <a:r>
              <a:t>As the team gained skills, they applied them to making school uniforms. </a:t>
            </a:r>
          </a:p>
          <a:p>
            <a:pPr marL="0" indent="0" defTabSz="2145738">
              <a:lnSpc>
                <a:spcPct val="100000"/>
              </a:lnSpc>
              <a:spcBef>
                <a:spcPts val="3900"/>
              </a:spcBef>
              <a:buSzTx/>
              <a:buNone/>
              <a:defRPr sz="4200"/>
            </a:pPr>
            <a:r>
              <a:t>Even very poor people need uniforms because no-one is allowed to attend school without one.</a:t>
            </a:r>
          </a:p>
          <a:p>
            <a:pPr marL="0" indent="0" defTabSz="2145738">
              <a:lnSpc>
                <a:spcPct val="100000"/>
              </a:lnSpc>
              <a:spcBef>
                <a:spcPts val="3900"/>
              </a:spcBef>
              <a:buSzTx/>
              <a:buNone/>
              <a:defRPr sz="4200"/>
            </a:pPr>
            <a:r>
              <a:t>The quality rose, but the work barely doubled the fabric value. It helped pay school fees but could not help with the rent, for team members or the workshop!</a:t>
            </a:r>
          </a:p>
        </p:txBody>
      </p:sp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0" t="0" r="23887" b="4619"/>
          <a:stretch>
            <a:fillRect/>
          </a:stretch>
        </p:blipFill>
        <p:spPr>
          <a:xfrm>
            <a:off x="11207546" y="1447601"/>
            <a:ext cx="11513441" cy="1082087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